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644F03-A60C-4D61-9FD1-32E86F0EE53C}">
  <a:tblStyle styleId="{C3644F03-A60C-4D61-9FD1-32E86F0EE5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2cbf9d132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2cbf9d1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468aa82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468aa82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2cbf9d132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2cbf9d1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4599e3d7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4599e3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4599e3d7c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4599e3d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39f72f63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39f72f6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239f72f6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239f72f6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39f72f6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39f72f6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39f72f6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39f72f6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39f72f6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39f72f6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4599e3d7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4599e3d7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2cbf9d132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2cbf9d13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2cbf9d13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2cbf9d13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39f72f6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39f72f6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5.jpg"/><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4294967295" type="title"/>
          </p:nvPr>
        </p:nvSpPr>
        <p:spPr>
          <a:xfrm>
            <a:off x="5836250" y="1680900"/>
            <a:ext cx="3204000" cy="25278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2900"/>
              <a:t>Efficient Large Scale Language Modeling with Mixtures of Experts</a:t>
            </a:r>
            <a:endParaRPr sz="2900"/>
          </a:p>
          <a:p>
            <a:pPr indent="0" lvl="0" marL="0" rtl="0" algn="l">
              <a:spcBef>
                <a:spcPts val="1200"/>
              </a:spcBef>
              <a:spcAft>
                <a:spcPts val="0"/>
              </a:spcAft>
              <a:buNone/>
            </a:pPr>
            <a:r>
              <a:t/>
            </a:r>
            <a:endParaRPr sz="4800">
              <a:solidFill>
                <a:schemeClr val="accent1"/>
              </a:solidFill>
            </a:endParaRPr>
          </a:p>
        </p:txBody>
      </p:sp>
      <p:sp>
        <p:nvSpPr>
          <p:cNvPr id="55" name="Google Shape;55;p13"/>
          <p:cNvSpPr txBox="1"/>
          <p:nvPr>
            <p:ph idx="4294967295" type="subTitle"/>
          </p:nvPr>
        </p:nvSpPr>
        <p:spPr>
          <a:xfrm>
            <a:off x="6632350" y="3235525"/>
            <a:ext cx="1822200" cy="47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1550"/>
              <a:t>Author</a:t>
            </a:r>
            <a:r>
              <a:rPr lang="en" sz="1550"/>
              <a:t>:</a:t>
            </a:r>
            <a:r>
              <a:rPr lang="en" sz="1400">
                <a:solidFill>
                  <a:schemeClr val="dk1"/>
                </a:solidFill>
              </a:rPr>
              <a:t>Meta AI</a:t>
            </a:r>
            <a:endParaRPr sz="450"/>
          </a:p>
        </p:txBody>
      </p:sp>
      <p:pic>
        <p:nvPicPr>
          <p:cNvPr descr="Looking down on waves breaking against rock formation" id="56" name="Google Shape;56;p13"/>
          <p:cNvPicPr preferRelativeResize="0"/>
          <p:nvPr/>
        </p:nvPicPr>
        <p:blipFill rotWithShape="1">
          <a:blip r:embed="rId3">
            <a:alphaModFix/>
          </a:blip>
          <a:srcRect b="0" l="43436" r="9328" t="2742"/>
          <a:stretch/>
        </p:blipFill>
        <p:spPr>
          <a:xfrm>
            <a:off x="76200" y="70650"/>
            <a:ext cx="1822199" cy="5002199"/>
          </a:xfrm>
          <a:prstGeom prst="rect">
            <a:avLst/>
          </a:prstGeom>
          <a:noFill/>
          <a:ln>
            <a:noFill/>
          </a:ln>
        </p:spPr>
      </p:pic>
      <p:pic>
        <p:nvPicPr>
          <p:cNvPr descr="Legs wearing loose-fitting black pants and low-top athletic shoes standing on rugged terrain" id="57" name="Google Shape;57;p13"/>
          <p:cNvPicPr preferRelativeResize="0"/>
          <p:nvPr/>
        </p:nvPicPr>
        <p:blipFill rotWithShape="1">
          <a:blip r:embed="rId4">
            <a:alphaModFix/>
          </a:blip>
          <a:srcRect b="1390" l="47051" r="17029" t="0"/>
          <a:stretch/>
        </p:blipFill>
        <p:spPr>
          <a:xfrm>
            <a:off x="1939424" y="70650"/>
            <a:ext cx="1822202" cy="5002197"/>
          </a:xfrm>
          <a:prstGeom prst="rect">
            <a:avLst/>
          </a:prstGeom>
          <a:noFill/>
          <a:ln>
            <a:noFill/>
          </a:ln>
        </p:spPr>
      </p:pic>
      <p:pic>
        <p:nvPicPr>
          <p:cNvPr descr="Golden Gate Bridge in fog" id="58" name="Google Shape;58;p13"/>
          <p:cNvPicPr preferRelativeResize="0"/>
          <p:nvPr/>
        </p:nvPicPr>
        <p:blipFill rotWithShape="1">
          <a:blip r:embed="rId5">
            <a:alphaModFix/>
          </a:blip>
          <a:srcRect b="0" l="10919" r="34234" t="0"/>
          <a:stretch/>
        </p:blipFill>
        <p:spPr>
          <a:xfrm>
            <a:off x="3802650" y="70650"/>
            <a:ext cx="1822200" cy="5002199"/>
          </a:xfrm>
          <a:prstGeom prst="rect">
            <a:avLst/>
          </a:prstGeom>
          <a:noFill/>
          <a:ln>
            <a:noFill/>
          </a:ln>
        </p:spPr>
      </p:pic>
      <p:sp>
        <p:nvSpPr>
          <p:cNvPr id="59" name="Google Shape;59;p13"/>
          <p:cNvSpPr txBox="1"/>
          <p:nvPr/>
        </p:nvSpPr>
        <p:spPr>
          <a:xfrm>
            <a:off x="6875525" y="4861025"/>
            <a:ext cx="228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0" name="Google Shape;60;p13"/>
          <p:cNvSpPr txBox="1"/>
          <p:nvPr>
            <p:ph idx="4294967295" type="subTitle"/>
          </p:nvPr>
        </p:nvSpPr>
        <p:spPr>
          <a:xfrm>
            <a:off x="5724125" y="3903325"/>
            <a:ext cx="3534300" cy="95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50"/>
              <a:t>Presented by:</a:t>
            </a:r>
            <a:endParaRPr sz="1550"/>
          </a:p>
          <a:p>
            <a:pPr indent="0" lvl="0" marL="0" rtl="0" algn="l">
              <a:lnSpc>
                <a:spcPct val="95000"/>
              </a:lnSpc>
              <a:spcBef>
                <a:spcPts val="1200"/>
              </a:spcBef>
              <a:spcAft>
                <a:spcPts val="1200"/>
              </a:spcAft>
              <a:buSzPts val="275"/>
              <a:buNone/>
            </a:pPr>
            <a:r>
              <a:rPr lang="en" sz="1350"/>
              <a:t>Fadi </a:t>
            </a:r>
            <a:r>
              <a:rPr lang="en" sz="1350"/>
              <a:t>Sultan </a:t>
            </a:r>
            <a:r>
              <a:rPr lang="en" sz="1350"/>
              <a:t> and Msuega Jnr. Iorpenda</a:t>
            </a:r>
            <a:endParaRPr sz="13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39285"/>
              <a:buFont typeface="Arial"/>
              <a:buNone/>
            </a:pPr>
            <a:r>
              <a:rPr lang="en"/>
              <a:t>Models</a:t>
            </a:r>
            <a:endParaRPr/>
          </a:p>
          <a:p>
            <a:pPr indent="0" lvl="0" marL="0" rtl="0" algn="l">
              <a:spcBef>
                <a:spcPts val="1200"/>
              </a:spcBef>
              <a:spcAft>
                <a:spcPts val="0"/>
              </a:spcAft>
              <a:buNone/>
            </a:pPr>
            <a:r>
              <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A</a:t>
            </a:r>
            <a:r>
              <a:rPr lang="en"/>
              <a:t>utoregressive (decoder-only) transformer models.</a:t>
            </a:r>
            <a:endParaRPr/>
          </a:p>
          <a:p>
            <a:pPr indent="0" lvl="0" marL="0" rtl="0" algn="l">
              <a:spcBef>
                <a:spcPts val="1200"/>
              </a:spcBef>
              <a:spcAft>
                <a:spcPts val="1200"/>
              </a:spcAft>
              <a:buClr>
                <a:schemeClr val="dk1"/>
              </a:buClr>
              <a:buSzPts val="1100"/>
              <a:buFont typeface="Arial"/>
              <a:buNone/>
            </a:pPr>
            <a:r>
              <a:rPr lang="en"/>
              <a:t> </a:t>
            </a:r>
            <a:endParaRPr/>
          </a:p>
        </p:txBody>
      </p:sp>
      <p:cxnSp>
        <p:nvCxnSpPr>
          <p:cNvPr id="132" name="Google Shape;132;p23"/>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33" name="Google Shape;133;p23"/>
          <p:cNvPicPr preferRelativeResize="0"/>
          <p:nvPr/>
        </p:nvPicPr>
        <p:blipFill>
          <a:blip r:embed="rId3">
            <a:alphaModFix/>
          </a:blip>
          <a:stretch>
            <a:fillRect/>
          </a:stretch>
        </p:blipFill>
        <p:spPr>
          <a:xfrm>
            <a:off x="583950" y="1686888"/>
            <a:ext cx="7223298" cy="2347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39285"/>
              <a:buFont typeface="Arial"/>
              <a:buNone/>
            </a:pPr>
            <a:r>
              <a:rPr lang="en"/>
              <a:t>Pretraining data</a:t>
            </a:r>
            <a:endParaRPr/>
          </a:p>
          <a:p>
            <a:pPr indent="0" lvl="0" marL="0" rtl="0" algn="l">
              <a:spcBef>
                <a:spcPts val="1200"/>
              </a:spcBef>
              <a:spcAft>
                <a:spcPts val="0"/>
              </a:spcAft>
              <a:buNone/>
            </a:pPr>
            <a:r>
              <a:t/>
            </a:r>
            <a:endParaRPr/>
          </a:p>
        </p:txBody>
      </p:sp>
      <p:sp>
        <p:nvSpPr>
          <p:cNvPr id="139" name="Google Shape;139;p24"/>
          <p:cNvSpPr txBox="1"/>
          <p:nvPr>
            <p:ph idx="1" type="body"/>
          </p:nvPr>
        </p:nvSpPr>
        <p:spPr>
          <a:xfrm>
            <a:off x="311700" y="1152475"/>
            <a:ext cx="8520600" cy="3831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chemeClr val="dk1"/>
                </a:solidFill>
              </a:rPr>
              <a:t>The  models </a:t>
            </a:r>
            <a:r>
              <a:rPr lang="en">
                <a:solidFill>
                  <a:schemeClr val="dk1"/>
                </a:solidFill>
              </a:rPr>
              <a:t>pretrain</a:t>
            </a:r>
            <a:r>
              <a:rPr lang="en">
                <a:solidFill>
                  <a:schemeClr val="dk1"/>
                </a:solidFill>
              </a:rPr>
              <a:t>on a union of six English- language datasets.</a:t>
            </a:r>
            <a:endParaRPr>
              <a:solidFill>
                <a:schemeClr val="dk1"/>
              </a:solidFill>
            </a:endParaRPr>
          </a:p>
          <a:p>
            <a:pPr indent="0" lvl="0" marL="0" rtl="0" algn="l">
              <a:spcBef>
                <a:spcPts val="1200"/>
              </a:spcBef>
              <a:spcAft>
                <a:spcPts val="0"/>
              </a:spcAft>
              <a:buNone/>
            </a:pPr>
            <a:r>
              <a:rPr lang="en">
                <a:solidFill>
                  <a:schemeClr val="dk1"/>
                </a:solidFill>
              </a:rPr>
              <a:t>With totalling 112B tokens corresponding to 453GB and they are:</a:t>
            </a:r>
            <a:endParaRPr>
              <a:solidFill>
                <a:schemeClr val="dk1"/>
              </a:solidFill>
            </a:endParaRPr>
          </a:p>
          <a:p>
            <a:pPr indent="-317500" lvl="0" marL="457200" rtl="0" algn="l">
              <a:spcBef>
                <a:spcPts val="1200"/>
              </a:spcBef>
              <a:spcAft>
                <a:spcPts val="0"/>
              </a:spcAft>
              <a:buClr>
                <a:schemeClr val="dk1"/>
              </a:buClr>
              <a:buSzPts val="1400"/>
              <a:buAutoNum type="arabicPeriod"/>
            </a:pPr>
            <a:r>
              <a:rPr lang="en">
                <a:solidFill>
                  <a:schemeClr val="dk1"/>
                </a:solidFill>
              </a:rPr>
              <a:t>BookCorpus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English Wikipedia</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OpenWebText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CC-Stories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English CC100</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CC-News</a:t>
            </a:r>
            <a:endParaRPr>
              <a:solidFill>
                <a:schemeClr val="dk1"/>
              </a:solidFill>
            </a:endParaRPr>
          </a:p>
          <a:p>
            <a:pPr indent="0" lvl="0" marL="0" rtl="0" algn="l">
              <a:spcBef>
                <a:spcPts val="1200"/>
              </a:spcBef>
              <a:spcAft>
                <a:spcPts val="0"/>
              </a:spcAft>
              <a:buNone/>
            </a:pPr>
            <a:r>
              <a:rPr lang="en" sz="1100">
                <a:solidFill>
                  <a:schemeClr val="dk1"/>
                </a:solidFill>
              </a:rPr>
              <a:t>The data had been trained using the same Byte-Pair Encoding (BPE) as GPT-2 and RoBERTa  with a vocabulary of 50K subword units.</a:t>
            </a:r>
            <a:endParaRPr sz="1100">
              <a:solidFill>
                <a:schemeClr val="dk1"/>
              </a:solidFill>
            </a:endParaRPr>
          </a:p>
          <a:p>
            <a:pPr indent="0" lvl="0" marL="0" rtl="0" algn="l">
              <a:spcBef>
                <a:spcPts val="1200"/>
              </a:spcBef>
              <a:spcAft>
                <a:spcPts val="0"/>
              </a:spcAft>
              <a:buNone/>
            </a:pPr>
            <a:r>
              <a:rPr lang="en" u="sng">
                <a:solidFill>
                  <a:schemeClr val="accent2"/>
                </a:solidFill>
                <a:highlight>
                  <a:srgbClr val="FFFF00"/>
                </a:highlight>
              </a:rPr>
              <a:t>*RoBERTa improves BERT's training, excelling in NLP tasks like summarization.</a:t>
            </a:r>
            <a:endParaRPr u="sng">
              <a:solidFill>
                <a:schemeClr val="accent2"/>
              </a:solidFill>
              <a:highlight>
                <a:srgbClr val="FFFF00"/>
              </a:highlight>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40" name="Google Shape;140;p24"/>
          <p:cNvSpPr txBox="1"/>
          <p:nvPr/>
        </p:nvSpPr>
        <p:spPr>
          <a:xfrm>
            <a:off x="1439850" y="1551850"/>
            <a:ext cx="460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1200"/>
              </a:spcBef>
              <a:spcAft>
                <a:spcPts val="0"/>
              </a:spcAft>
              <a:buNone/>
            </a:pPr>
            <a:r>
              <a:t/>
            </a:r>
            <a:endParaRPr sz="7600">
              <a:solidFill>
                <a:schemeClr val="dk1"/>
              </a:solidFill>
            </a:endParaRPr>
          </a:p>
          <a:p>
            <a:pPr indent="0" lvl="0" marL="0" rtl="0" algn="l">
              <a:spcBef>
                <a:spcPts val="1200"/>
              </a:spcBef>
              <a:spcAft>
                <a:spcPts val="0"/>
              </a:spcAft>
              <a:buNone/>
            </a:pPr>
            <a:r>
              <a:t/>
            </a:r>
            <a:endParaRPr sz="7600">
              <a:solidFill>
                <a:schemeClr val="dk1"/>
              </a:solidFill>
            </a:endParaRPr>
          </a:p>
          <a:p>
            <a:pPr indent="0" lvl="0" marL="0" rtl="0" algn="l">
              <a:spcBef>
                <a:spcPts val="1200"/>
              </a:spcBef>
              <a:spcAft>
                <a:spcPts val="0"/>
              </a:spcAft>
              <a:buNone/>
            </a:pPr>
            <a:r>
              <a:t/>
            </a:r>
            <a:endParaRPr sz="76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1200"/>
              </a:spcAft>
              <a:buNone/>
            </a:pPr>
            <a:r>
              <a:t/>
            </a:r>
            <a:endParaRPr sz="1100">
              <a:solidFill>
                <a:schemeClr val="dk1"/>
              </a:solidFill>
            </a:endParaRPr>
          </a:p>
        </p:txBody>
      </p:sp>
      <p:cxnSp>
        <p:nvCxnSpPr>
          <p:cNvPr id="147" name="Google Shape;147;p2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48" name="Google Shape;148;p25"/>
          <p:cNvPicPr preferRelativeResize="0"/>
          <p:nvPr/>
        </p:nvPicPr>
        <p:blipFill rotWithShape="1">
          <a:blip r:embed="rId3">
            <a:alphaModFix/>
          </a:blip>
          <a:srcRect b="0" l="0" r="0" t="19897"/>
          <a:stretch/>
        </p:blipFill>
        <p:spPr>
          <a:xfrm>
            <a:off x="703925" y="1231850"/>
            <a:ext cx="7335276" cy="324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79" name="Google Shape;179;p3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6" name="Google Shape;66;p14"/>
          <p:cNvSpPr txBox="1"/>
          <p:nvPr>
            <p:ph type="title"/>
          </p:nvPr>
        </p:nvSpPr>
        <p:spPr>
          <a:xfrm>
            <a:off x="490250" y="224850"/>
            <a:ext cx="8567100" cy="4354200"/>
          </a:xfrm>
          <a:prstGeom prst="rect">
            <a:avLst/>
          </a:prstGeom>
          <a:noFill/>
        </p:spPr>
        <p:txBody>
          <a:bodyPr anchorCtr="0" anchor="ctr" bIns="91425" lIns="91425" spcFirstLastPara="1" rIns="91425" wrap="square" tIns="91425">
            <a:normAutofit/>
          </a:bodyPr>
          <a:lstStyle/>
          <a:p>
            <a:pPr indent="0" lvl="0" marL="0" rtl="0" algn="l">
              <a:spcBef>
                <a:spcPts val="0"/>
              </a:spcBef>
              <a:spcAft>
                <a:spcPts val="0"/>
              </a:spcAft>
              <a:buNone/>
            </a:pPr>
            <a:r>
              <a:rPr b="1" lang="en" sz="4800">
                <a:solidFill>
                  <a:schemeClr val="lt1"/>
                </a:solidFill>
              </a:rPr>
              <a:t>Main problem</a:t>
            </a:r>
            <a:r>
              <a:rPr b="1" lang="en" sz="4800">
                <a:solidFill>
                  <a:schemeClr val="lt1"/>
                </a:solidFill>
              </a:rPr>
              <a:t>: </a:t>
            </a:r>
            <a:endParaRPr b="1" sz="4800">
              <a:solidFill>
                <a:schemeClr val="lt1"/>
              </a:solidFill>
            </a:endParaRPr>
          </a:p>
          <a:p>
            <a:pPr indent="0" lvl="0" marL="0" rtl="0" algn="l">
              <a:spcBef>
                <a:spcPts val="0"/>
              </a:spcBef>
              <a:spcAft>
                <a:spcPts val="0"/>
              </a:spcAft>
              <a:buNone/>
            </a:pPr>
            <a:r>
              <a:rPr b="1" lang="en" sz="3000">
                <a:solidFill>
                  <a:schemeClr val="lt1"/>
                </a:solidFill>
              </a:rPr>
              <a:t>The computational inefficiency and high resource demands of scaling large language models (LLMs). </a:t>
            </a:r>
            <a:endParaRPr b="1"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623400" y="232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700"/>
              <a:t>Large Language Models (LLMs)</a:t>
            </a:r>
            <a:endParaRPr/>
          </a:p>
        </p:txBody>
      </p:sp>
      <p:sp>
        <p:nvSpPr>
          <p:cNvPr id="72" name="Google Shape;72;p15"/>
          <p:cNvSpPr txBox="1"/>
          <p:nvPr>
            <p:ph idx="1" type="body"/>
          </p:nvPr>
        </p:nvSpPr>
        <p:spPr>
          <a:xfrm>
            <a:off x="789325" y="1158850"/>
            <a:ext cx="7966200" cy="3884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are advanced neural networks designed to process and generate human-like text by learning patterns, context, and relationships within large-scale text datasets.</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based on transformer architectures like GPT and BERT.</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0" lvl="0" marL="457200" rtl="0" algn="l">
              <a:spcBef>
                <a:spcPts val="1200"/>
              </a:spcBef>
              <a:spcAft>
                <a:spcPts val="1200"/>
              </a:spcAft>
              <a:buNone/>
            </a:pPr>
            <a:r>
              <a:t/>
            </a:r>
            <a:endParaRPr sz="1800"/>
          </a:p>
        </p:txBody>
      </p:sp>
      <p:graphicFrame>
        <p:nvGraphicFramePr>
          <p:cNvPr id="73" name="Google Shape;73;p15"/>
          <p:cNvGraphicFramePr/>
          <p:nvPr/>
        </p:nvGraphicFramePr>
        <p:xfrm>
          <a:off x="5071481" y="4552231"/>
          <a:ext cx="3000000" cy="3000000"/>
        </p:xfrm>
        <a:graphic>
          <a:graphicData uri="http://schemas.openxmlformats.org/drawingml/2006/table">
            <a:tbl>
              <a:tblPr>
                <a:noFill/>
                <a:tableStyleId>{C3644F03-A60C-4D61-9FD1-32E86F0EE53C}</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74" name="Google Shape;74;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The process of increasing their </a:t>
            </a:r>
            <a:r>
              <a:rPr b="1" lang="en" sz="1100">
                <a:solidFill>
                  <a:schemeClr val="dk1"/>
                </a:solidFill>
              </a:rPr>
              <a:t>size, capacity, and performance</a:t>
            </a:r>
            <a:r>
              <a:rPr lang="en" sz="1100">
                <a:solidFill>
                  <a:schemeClr val="dk1"/>
                </a:solidFill>
              </a:rPr>
              <a:t> to achieve better results in natural language processing (NLP) tasks. This involves:</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 sz="1100">
                <a:solidFill>
                  <a:schemeClr val="dk1"/>
                </a:solidFill>
              </a:rPr>
              <a:t>Increasing Model Parameters</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Adding more layers, neurons, or trainable parameters to capture complex relationships and patterns.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Example: Scaling from GPT-2 (1.5 billion parameters) to GPT-3 (175 billion parameters).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 sz="1100">
                <a:solidFill>
                  <a:schemeClr val="dk1"/>
                </a:solidFill>
              </a:rPr>
              <a:t>Expanding Training Data</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Leveraging Compute Resources</a:t>
            </a:r>
            <a:r>
              <a:rPr lang="en" sz="1100">
                <a:solidFill>
                  <a:schemeClr val="dk1"/>
                </a:solidFill>
              </a:rPr>
              <a:t>: Utilizing powerful hardware (e.g., GPUs).</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 language models</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Tasks: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Language translation.</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Question answering.</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Summarization.</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and more.</a:t>
            </a:r>
            <a:endParaRPr sz="1700">
              <a:solidFill>
                <a:schemeClr val="dk1"/>
              </a:solidFill>
            </a:endParaRPr>
          </a:p>
          <a:p>
            <a:pPr indent="0" lvl="0" marL="0" rtl="0" algn="l">
              <a:spcBef>
                <a:spcPts val="1200"/>
              </a:spcBef>
              <a:spcAft>
                <a:spcPts val="1200"/>
              </a:spcAft>
              <a:buNone/>
            </a:pPr>
            <a:r>
              <a:t/>
            </a:r>
            <a:endParaRPr sz="1100">
              <a:solidFill>
                <a:schemeClr val="dk1"/>
              </a:solidFill>
            </a:endParaRPr>
          </a:p>
        </p:txBody>
      </p:sp>
      <p:graphicFrame>
        <p:nvGraphicFramePr>
          <p:cNvPr id="87" name="Google Shape;87;p17"/>
          <p:cNvGraphicFramePr/>
          <p:nvPr/>
        </p:nvGraphicFramePr>
        <p:xfrm>
          <a:off x="5071481" y="4552231"/>
          <a:ext cx="3000000" cy="3000000"/>
        </p:xfrm>
        <a:graphic>
          <a:graphicData uri="http://schemas.openxmlformats.org/drawingml/2006/table">
            <a:tbl>
              <a:tblPr>
                <a:noFill/>
                <a:tableStyleId>{C3644F03-A60C-4D61-9FD1-32E86F0EE53C}</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88" name="Google Shape;88;p17"/>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9" name="Google Shape;89;p17"/>
          <p:cNvSpPr/>
          <p:nvPr/>
        </p:nvSpPr>
        <p:spPr>
          <a:xfrm>
            <a:off x="5153275" y="2216775"/>
            <a:ext cx="1831800" cy="11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Large Language </a:t>
            </a:r>
            <a:r>
              <a:rPr lang="en"/>
              <a:t>Model</a:t>
            </a:r>
            <a:endParaRPr/>
          </a:p>
        </p:txBody>
      </p:sp>
      <p:sp>
        <p:nvSpPr>
          <p:cNvPr id="90" name="Google Shape;90;p17"/>
          <p:cNvSpPr txBox="1"/>
          <p:nvPr/>
        </p:nvSpPr>
        <p:spPr>
          <a:xfrm>
            <a:off x="3052875" y="2466725"/>
            <a:ext cx="196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Paris is city in…. </a:t>
            </a:r>
            <a:endParaRPr sz="1800">
              <a:solidFill>
                <a:schemeClr val="dk2"/>
              </a:solidFill>
            </a:endParaRPr>
          </a:p>
        </p:txBody>
      </p:sp>
      <p:sp>
        <p:nvSpPr>
          <p:cNvPr id="91" name="Google Shape;91;p17"/>
          <p:cNvSpPr/>
          <p:nvPr/>
        </p:nvSpPr>
        <p:spPr>
          <a:xfrm>
            <a:off x="4420575" y="3089525"/>
            <a:ext cx="598500" cy="18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7"/>
          <p:cNvSpPr/>
          <p:nvPr/>
        </p:nvSpPr>
        <p:spPr>
          <a:xfrm>
            <a:off x="7119275" y="2769025"/>
            <a:ext cx="183300" cy="18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7"/>
          <p:cNvSpPr txBox="1"/>
          <p:nvPr/>
        </p:nvSpPr>
        <p:spPr>
          <a:xfrm>
            <a:off x="7229225" y="1782875"/>
            <a:ext cx="1914900" cy="232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eriod"/>
            </a:pPr>
            <a:r>
              <a:rPr lang="en" sz="1800">
                <a:solidFill>
                  <a:schemeClr val="dk2"/>
                </a:solidFill>
              </a:rPr>
              <a:t>France 30%</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We 20%</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t</a:t>
            </a:r>
            <a:r>
              <a:rPr lang="en" sz="1800">
                <a:solidFill>
                  <a:schemeClr val="dk2"/>
                </a:solidFill>
              </a:rPr>
              <a:t>he 15%</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Are 10%</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Were 10%</a:t>
            </a:r>
            <a:endParaRPr sz="1800">
              <a:solidFill>
                <a:schemeClr val="dk2"/>
              </a:solidFill>
            </a:endParaRPr>
          </a:p>
          <a:p>
            <a:pPr indent="0" lvl="0" marL="0" rtl="0" algn="l">
              <a:spcBef>
                <a:spcPts val="0"/>
              </a:spcBef>
              <a:spcAft>
                <a:spcPts val="0"/>
              </a:spcAft>
              <a:buNone/>
            </a:pPr>
            <a:r>
              <a:rPr lang="en" sz="1800">
                <a:solidFill>
                  <a:schemeClr val="dk2"/>
                </a:solidFill>
              </a:rPr>
              <a:t>….. </a:t>
            </a:r>
            <a:endParaRPr sz="1800">
              <a:solidFill>
                <a:schemeClr val="dk2"/>
              </a:solidFill>
            </a:endParaRPr>
          </a:p>
        </p:txBody>
      </p:sp>
      <p:pic>
        <p:nvPicPr>
          <p:cNvPr id="94" name="Google Shape;94;p17"/>
          <p:cNvPicPr preferRelativeResize="0"/>
          <p:nvPr/>
        </p:nvPicPr>
        <p:blipFill>
          <a:blip r:embed="rId3">
            <a:alphaModFix/>
          </a:blip>
          <a:stretch>
            <a:fillRect/>
          </a:stretch>
        </p:blipFill>
        <p:spPr>
          <a:xfrm>
            <a:off x="4771175" y="145125"/>
            <a:ext cx="3931974" cy="1715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Closeup from the side of a hand pushing a knob on an audio mixer" id="99" name="Google Shape;99;p18"/>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00" name="Google Shape;100;p18"/>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01" name="Google Shape;101;p1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900"/>
              <a:t>Using Sparse model (</a:t>
            </a:r>
            <a:r>
              <a:rPr b="1" lang="en" sz="1900">
                <a:solidFill>
                  <a:schemeClr val="dk1"/>
                </a:solidFill>
              </a:rPr>
              <a:t>Mixture of Experts (MoE)</a:t>
            </a:r>
            <a:r>
              <a:rPr lang="en" sz="1900"/>
              <a:t>).</a:t>
            </a:r>
            <a:endParaRPr sz="1900"/>
          </a:p>
          <a:p>
            <a:pPr indent="0" lvl="0" marL="0" rtl="0" algn="l">
              <a:spcBef>
                <a:spcPts val="1200"/>
              </a:spcBef>
              <a:spcAft>
                <a:spcPts val="0"/>
              </a:spcAft>
              <a:buClr>
                <a:schemeClr val="dk1"/>
              </a:buClr>
              <a:buSzPts val="1100"/>
              <a:buFont typeface="Arial"/>
              <a:buNone/>
            </a:pPr>
            <a:r>
              <a:rPr lang="en" sz="1100">
                <a:solidFill>
                  <a:schemeClr val="dk1"/>
                </a:solidFill>
              </a:rPr>
              <a:t>Instead of activating all parameters for every input, MoE selectively uses only a subset of its components, called </a:t>
            </a:r>
            <a:r>
              <a:rPr b="1" lang="en" sz="1100">
                <a:solidFill>
                  <a:schemeClr val="dk1"/>
                </a:solidFill>
              </a:rPr>
              <a:t>experts</a:t>
            </a:r>
            <a:r>
              <a:rPr lang="en" sz="1100">
                <a:solidFill>
                  <a:schemeClr val="dk1"/>
                </a:solidFill>
              </a:rPr>
              <a:t>, to process each input.</a:t>
            </a:r>
            <a:endParaRPr sz="1100">
              <a:solidFill>
                <a:schemeClr val="dk1"/>
              </a:solidFill>
            </a:endParaRPr>
          </a:p>
          <a:p>
            <a:pPr indent="0" lvl="0" marL="0" rtl="0" algn="l">
              <a:spcBef>
                <a:spcPts val="1200"/>
              </a:spcBef>
              <a:spcAft>
                <a:spcPts val="1200"/>
              </a:spcAft>
              <a:buNone/>
            </a:pPr>
            <a:r>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pic>
        <p:nvPicPr>
          <p:cNvPr id="107" name="Google Shape;107;p19"/>
          <p:cNvPicPr preferRelativeResize="0"/>
          <p:nvPr/>
        </p:nvPicPr>
        <p:blipFill>
          <a:blip r:embed="rId3">
            <a:alphaModFix/>
          </a:blip>
          <a:stretch>
            <a:fillRect/>
          </a:stretch>
        </p:blipFill>
        <p:spPr>
          <a:xfrm>
            <a:off x="762975" y="176825"/>
            <a:ext cx="7211149" cy="464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nvSpPr>
        <p:spPr>
          <a:xfrm>
            <a:off x="256450" y="572850"/>
            <a:ext cx="84267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pic>
        <p:nvPicPr>
          <p:cNvPr id="113" name="Google Shape;113;p20"/>
          <p:cNvPicPr preferRelativeResize="0"/>
          <p:nvPr/>
        </p:nvPicPr>
        <p:blipFill>
          <a:blip r:embed="rId3">
            <a:alphaModFix/>
          </a:blip>
          <a:stretch>
            <a:fillRect/>
          </a:stretch>
        </p:blipFill>
        <p:spPr>
          <a:xfrm>
            <a:off x="755025" y="0"/>
            <a:ext cx="7267949" cy="4570650"/>
          </a:xfrm>
          <a:prstGeom prst="rect">
            <a:avLst/>
          </a:prstGeom>
          <a:noFill/>
          <a:ln>
            <a:noFill/>
          </a:ln>
        </p:spPr>
      </p:pic>
      <p:sp>
        <p:nvSpPr>
          <p:cNvPr id="114" name="Google Shape;114;p20"/>
          <p:cNvSpPr txBox="1"/>
          <p:nvPr/>
        </p:nvSpPr>
        <p:spPr>
          <a:xfrm>
            <a:off x="5800475" y="4725875"/>
            <a:ext cx="24180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5" name="Google Shape;115;p20"/>
          <p:cNvSpPr txBox="1"/>
          <p:nvPr/>
        </p:nvSpPr>
        <p:spPr>
          <a:xfrm>
            <a:off x="109900" y="4335100"/>
            <a:ext cx="8938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zetta floating-point operations (ZFLOPs)</a:t>
            </a:r>
            <a:r>
              <a:rPr lang="en">
                <a:solidFill>
                  <a:schemeClr val="dk1"/>
                </a:solidFill>
              </a:rPr>
              <a:t>:i</a:t>
            </a:r>
            <a:r>
              <a:rPr lang="en">
                <a:solidFill>
                  <a:schemeClr val="dk1"/>
                </a:solidFill>
              </a:rPr>
              <a:t>s a measure of computational cost .</a:t>
            </a:r>
            <a:endParaRPr>
              <a:solidFill>
                <a:schemeClr val="dk1"/>
              </a:solidFill>
            </a:endParaRPr>
          </a:p>
          <a:p>
            <a:pPr indent="0" lvl="0" marL="0" rtl="0" algn="l">
              <a:spcBef>
                <a:spcPts val="0"/>
              </a:spcBef>
              <a:spcAft>
                <a:spcPts val="0"/>
              </a:spcAft>
              <a:buNone/>
            </a:pPr>
            <a:r>
              <a:rPr b="1" lang="en">
                <a:solidFill>
                  <a:schemeClr val="dk1"/>
                </a:solidFill>
              </a:rPr>
              <a:t>Zero shot:</a:t>
            </a:r>
            <a:r>
              <a:rPr lang="en">
                <a:solidFill>
                  <a:schemeClr val="dk1"/>
                </a:solidFill>
              </a:rPr>
              <a:t>Tasks where the model is required to perform without any prior specific training or examples for that task.</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